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Muli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Proxima Nova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PT Sans Narrow"/>
      <p:regular r:id="rId44"/>
      <p:bold r:id="rId45"/>
    </p:embeddedFont>
    <p:embeddedFont>
      <p:font typeface="Permanent Marker"/>
      <p:regular r:id="rId46"/>
    </p:embeddedFont>
    <p:embeddedFont>
      <p:font typeface="Oswald"/>
      <p:regular r:id="rId47"/>
      <p:bold r:id="rId48"/>
    </p:embeddedFont>
    <p:embeddedFont>
      <p:font typeface="Montserrat Thin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PTSansNarrow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PermanentMarker-regular.fntdata"/><Relationship Id="rId45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swald-bold.fntdata"/><Relationship Id="rId47" Type="http://schemas.openxmlformats.org/officeDocument/2006/relationships/font" Target="fonts/Oswald-regular.fntdata"/><Relationship Id="rId49" Type="http://schemas.openxmlformats.org/officeDocument/2006/relationships/font" Target="fonts/MontserratThin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uli-boldItalic.fntdata"/><Relationship Id="rId30" Type="http://schemas.openxmlformats.org/officeDocument/2006/relationships/font" Target="fonts/Muli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ProximaNova-bold.fntdata"/><Relationship Id="rId36" Type="http://schemas.openxmlformats.org/officeDocument/2006/relationships/font" Target="fonts/ProximaNova-regular.fntdata"/><Relationship Id="rId39" Type="http://schemas.openxmlformats.org/officeDocument/2006/relationships/font" Target="fonts/ProximaNova-boldItalic.fntdata"/><Relationship Id="rId38" Type="http://schemas.openxmlformats.org/officeDocument/2006/relationships/font" Target="fonts/ProximaNova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uli-regular.fntdata"/><Relationship Id="rId27" Type="http://schemas.openxmlformats.org/officeDocument/2006/relationships/slide" Target="slides/slide21.xml"/><Relationship Id="rId29" Type="http://schemas.openxmlformats.org/officeDocument/2006/relationships/font" Target="fonts/Muli-bold.fntdata"/><Relationship Id="rId51" Type="http://schemas.openxmlformats.org/officeDocument/2006/relationships/font" Target="fonts/MontserratThin-italic.fntdata"/><Relationship Id="rId50" Type="http://schemas.openxmlformats.org/officeDocument/2006/relationships/font" Target="fonts/MontserratThin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MontserratThin-boldItalic.fntdata"/><Relationship Id="rId11" Type="http://schemas.openxmlformats.org/officeDocument/2006/relationships/slide" Target="slides/slide5.xml"/><Relationship Id="rId55" Type="http://schemas.openxmlformats.org/officeDocument/2006/relationships/font" Target="fonts/OpenSans-italic.fntdata"/><Relationship Id="rId10" Type="http://schemas.openxmlformats.org/officeDocument/2006/relationships/slide" Target="slides/slide4.xml"/><Relationship Id="rId54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8756abf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8756abf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8756abf9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58756abf9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8756abf9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58756abf9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8756abf9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58756abf9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aaaccba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5aaaccba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8756abf9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58756abf9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756abf9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58756abf9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8756abf9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58756abf9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8756abf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58756abf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8756abf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58756abf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8756abf9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58756abf9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8756abf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58756abf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8756abf9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58756abf9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8756abf9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58756abf9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8756abf9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58756abf9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756abf9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8756abf9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CUSTOM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31F8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" name="Google Shape;12;p2"/>
          <p:cNvCxnSpPr/>
          <p:nvPr/>
        </p:nvCxnSpPr>
        <p:spPr>
          <a:xfrm flipH="1" rot="10800000">
            <a:off x="956850" y="2560225"/>
            <a:ext cx="7230300" cy="600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 graph">
  <p:cSld name="BLANK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41" name="Google Shape;41;p13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42" name="Google Shape;42;p13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3" name="Google Shape;43;p1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" name="Google Shape;44;p1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" name="Google Shape;45;p1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6" name="Google Shape;46;p13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7" name="Google Shape;47;p1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3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685800" y="1126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685800" y="25352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">
  <p:cSld name="CUSTOM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8"/>
          <p:cNvGrpSpPr/>
          <p:nvPr/>
        </p:nvGrpSpPr>
        <p:grpSpPr>
          <a:xfrm>
            <a:off x="-257778" y="-238945"/>
            <a:ext cx="9471137" cy="5896651"/>
            <a:chOff x="-514359" y="-105603"/>
            <a:chExt cx="9906010" cy="6167400"/>
          </a:xfrm>
        </p:grpSpPr>
        <p:pic>
          <p:nvPicPr>
            <p:cNvPr descr="home-main-928eb4213055f44db067505f7453c884addfb677af695aa5431144c885fc0202.jpg" id="90" name="Google Shape;90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514350" y="-105550"/>
              <a:ext cx="9906001" cy="616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8"/>
            <p:cNvSpPr/>
            <p:nvPr/>
          </p:nvSpPr>
          <p:spPr>
            <a:xfrm>
              <a:off x="-514359" y="-105603"/>
              <a:ext cx="9906000" cy="6167400"/>
            </a:xfrm>
            <a:prstGeom prst="rect">
              <a:avLst/>
            </a:prstGeom>
            <a:solidFill>
              <a:srgbClr val="000000">
                <a:alpha val="3115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8"/>
          <p:cNvSpPr txBox="1"/>
          <p:nvPr>
            <p:ph type="title"/>
          </p:nvPr>
        </p:nvSpPr>
        <p:spPr>
          <a:xfrm>
            <a:off x="3985375" y="2717425"/>
            <a:ext cx="49368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s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457200" y="34290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Content">
  <p:cSld name="TITLE_AND_BOD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457200" y="9833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2" type="ctrTitle"/>
          </p:nvPr>
        </p:nvSpPr>
        <p:spPr>
          <a:xfrm>
            <a:off x="685800" y="2192975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CUSTOM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31F8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1" name="Google Shape;101;p21"/>
          <p:cNvCxnSpPr/>
          <p:nvPr/>
        </p:nvCxnSpPr>
        <p:spPr>
          <a:xfrm flipH="1" rot="10800000">
            <a:off x="956850" y="2560225"/>
            <a:ext cx="7230300" cy="600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21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s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3429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457200" y="373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 graph">
  <p:cSld name="BLANK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12" name="Google Shape;112;p26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13" name="Google Shape;113;p26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114" name="Google Shape;114;p2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5" name="Google Shape;115;p2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6" name="Google Shape;116;p2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17" name="Google Shape;117;p26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118" name="Google Shape;118;p2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6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Content">
  <p:cSld name="TITLE_AND_BODY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57200" y="9833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ctrTitle"/>
          </p:nvPr>
        </p:nvSpPr>
        <p:spPr>
          <a:xfrm>
            <a:off x="685800" y="2192975"/>
            <a:ext cx="77724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ctrTitle"/>
          </p:nvPr>
        </p:nvSpPr>
        <p:spPr>
          <a:xfrm>
            <a:off x="685800" y="11261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685800" y="25352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">
  <p:cSld name="CUSTOM_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8"/>
          <p:cNvGrpSpPr/>
          <p:nvPr/>
        </p:nvGrpSpPr>
        <p:grpSpPr>
          <a:xfrm>
            <a:off x="-257778" y="-238945"/>
            <a:ext cx="9471137" cy="5896651"/>
            <a:chOff x="-514359" y="-105603"/>
            <a:chExt cx="9906010" cy="6167400"/>
          </a:xfrm>
        </p:grpSpPr>
        <p:pic>
          <p:nvPicPr>
            <p:cNvPr descr="home-main-928eb4213055f44db067505f7453c884addfb677af695aa5431144c885fc0202.jpg" id="30" name="Google Shape;30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514350" y="-105550"/>
              <a:ext cx="9906001" cy="616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31;p8"/>
            <p:cNvSpPr/>
            <p:nvPr/>
          </p:nvSpPr>
          <p:spPr>
            <a:xfrm>
              <a:off x="-514359" y="-105603"/>
              <a:ext cx="9906000" cy="6167400"/>
            </a:xfrm>
            <a:prstGeom prst="rect">
              <a:avLst/>
            </a:prstGeom>
            <a:solidFill>
              <a:srgbClr val="000000">
                <a:alpha val="309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8"/>
          <p:cNvSpPr txBox="1"/>
          <p:nvPr>
            <p:ph type="title"/>
          </p:nvPr>
        </p:nvSpPr>
        <p:spPr>
          <a:xfrm>
            <a:off x="3985375" y="2717425"/>
            <a:ext cx="4936800" cy="11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" y="3737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b="0" i="0" sz="3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b="0" i="0" sz="3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b="0" i="0" sz="3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b="0" i="0" sz="3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b="0" i="0" sz="3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b="0" i="0" sz="3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b="0" i="0" sz="3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b="0" i="0" sz="3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b="0" i="0" sz="3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descr="IX Pink-01.png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77800" y="4443100"/>
            <a:ext cx="482750" cy="48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9;p1"/>
          <p:cNvCxnSpPr/>
          <p:nvPr/>
        </p:nvCxnSpPr>
        <p:spPr>
          <a:xfrm>
            <a:off x="-4787" y="0"/>
            <a:ext cx="9160200" cy="0"/>
          </a:xfrm>
          <a:prstGeom prst="straightConnector1">
            <a:avLst/>
          </a:prstGeom>
          <a:noFill/>
          <a:ln cap="flat" cmpd="sng" w="152400">
            <a:solidFill>
              <a:srgbClr val="E31F8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descr="IX Pink-01.png" id="79" name="Google Shape;79;p1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7800" y="4443100"/>
            <a:ext cx="482750" cy="48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4"/>
          <p:cNvCxnSpPr/>
          <p:nvPr/>
        </p:nvCxnSpPr>
        <p:spPr>
          <a:xfrm>
            <a:off x="-4787" y="0"/>
            <a:ext cx="9160200" cy="0"/>
          </a:xfrm>
          <a:prstGeom prst="straightConnector1">
            <a:avLst/>
          </a:prstGeom>
          <a:noFill/>
          <a:ln cap="flat" cmpd="sng" w="152400">
            <a:solidFill>
              <a:srgbClr val="E31F8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mport.io/" TargetMode="External"/><Relationship Id="rId10" Type="http://schemas.openxmlformats.org/officeDocument/2006/relationships/hyperlink" Target="https://scrapy.org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ata.un.org/countryData" TargetMode="External"/><Relationship Id="rId4" Type="http://schemas.openxmlformats.org/officeDocument/2006/relationships/hyperlink" Target="https://opendatainception.io/" TargetMode="External"/><Relationship Id="rId9" Type="http://schemas.openxmlformats.org/officeDocument/2006/relationships/hyperlink" Target="https://openweathermap.org/api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s://www.acxiom.com/" TargetMode="External"/><Relationship Id="rId7" Type="http://schemas.openxmlformats.org/officeDocument/2006/relationships/hyperlink" Target="https://www.acxiom.com/" TargetMode="External"/><Relationship Id="rId8" Type="http://schemas.openxmlformats.org/officeDocument/2006/relationships/hyperlink" Target="http://meumobi.github.io/stocks%20apis/2016/03/13/get-realtime-stock-quotes-yahoo-finance-api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getrevue.co/profile/datamachina" TargetMode="External"/><Relationship Id="rId4" Type="http://schemas.openxmlformats.org/officeDocument/2006/relationships/hyperlink" Target="http://importpython.com/newsletter/" TargetMode="External"/><Relationship Id="rId9" Type="http://schemas.openxmlformats.org/officeDocument/2006/relationships/hyperlink" Target="https://www.datatau.com/" TargetMode="External"/><Relationship Id="rId5" Type="http://schemas.openxmlformats.org/officeDocument/2006/relationships/hyperlink" Target="https://www.datascienceweekly.org/" TargetMode="External"/><Relationship Id="rId6" Type="http://schemas.openxmlformats.org/officeDocument/2006/relationships/hyperlink" Target="https://www.pythonweekly.com/" TargetMode="External"/><Relationship Id="rId7" Type="http://schemas.openxmlformats.org/officeDocument/2006/relationships/hyperlink" Target="http://www.reddit.com/r/datascience" TargetMode="External"/><Relationship Id="rId8" Type="http://schemas.openxmlformats.org/officeDocument/2006/relationships/hyperlink" Target="http://www.reddit.com/r/machinelear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utomatetheboringstuff.com/" TargetMode="External"/><Relationship Id="rId4" Type="http://schemas.openxmlformats.org/officeDocument/2006/relationships/hyperlink" Target="http://wesmckinney.com/pages/book.html" TargetMode="External"/><Relationship Id="rId5" Type="http://schemas.openxmlformats.org/officeDocument/2006/relationships/hyperlink" Target="http://greenteapress.com/wp/think-stats-2e/" TargetMode="External"/><Relationship Id="rId6" Type="http://schemas.openxmlformats.org/officeDocument/2006/relationships/hyperlink" Target="https://github.com/jakevdp/PythonDataScienceHandbook" TargetMode="External"/><Relationship Id="rId7" Type="http://schemas.openxmlformats.org/officeDocument/2006/relationships/hyperlink" Target="https://github.com/amueller/introduction_to_ml_with_pyth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pydata.org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numpy.org/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://www.jupyter.org" TargetMode="External"/><Relationship Id="rId6" Type="http://schemas.openxmlformats.org/officeDocument/2006/relationships/hyperlink" Target="http://pandas.pydata.org" TargetMode="External"/><Relationship Id="rId7" Type="http://schemas.openxmlformats.org/officeDocument/2006/relationships/hyperlink" Target="https://www.scipy.org/" TargetMode="External"/><Relationship Id="rId8" Type="http://schemas.openxmlformats.org/officeDocument/2006/relationships/hyperlink" Target="http://www.statsmodels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20.jpg"/><Relationship Id="rId5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rasbt/algorithms_in_ipython_notebooks/blob/master/ipython_nbs/essentials/fizzbuzz.ipynb" TargetMode="External"/><Relationship Id="rId4" Type="http://schemas.openxmlformats.org/officeDocument/2006/relationships/hyperlink" Target="https://kokes.github.io/nbviewer.js/viewer.html" TargetMode="External"/><Relationship Id="rId5" Type="http://schemas.openxmlformats.org/officeDocument/2006/relationships/hyperlink" Target="https://mybinder.org/" TargetMode="External"/><Relationship Id="rId6" Type="http://schemas.openxmlformats.org/officeDocument/2006/relationships/hyperlink" Target="https://colab.research.google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0.jp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news.stanford.edu/2017/01/25/artificial-intelligence-used-identify-skin-cancer/" TargetMode="External"/><Relationship Id="rId4" Type="http://schemas.openxmlformats.org/officeDocument/2006/relationships/image" Target="../media/image10.jp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Data Science?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457200" y="3429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Data Science Process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338900" y="3518800"/>
            <a:ext cx="884400" cy="1492800"/>
          </a:xfrm>
          <a:prstGeom prst="upArrow">
            <a:avLst>
              <a:gd fmla="val 24823" name="adj1"/>
              <a:gd fmla="val 43627" name="adj2"/>
            </a:avLst>
          </a:prstGeom>
          <a:solidFill>
            <a:srgbClr val="E31F8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2699"/>
            <a:ext cx="8945397" cy="23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2983225" y="867475"/>
            <a:ext cx="35877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pecific</a:t>
            </a:r>
            <a:endParaRPr b="0" i="1" sz="3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easurable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chievable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elevant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ime-bound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 good goal is a S.M.A.R.T. goal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40" name="Google Shape;240;p38"/>
          <p:cNvPicPr preferRelativeResize="0"/>
          <p:nvPr/>
        </p:nvPicPr>
        <p:blipFill rotWithShape="1">
          <a:blip r:embed="rId3">
            <a:alphaModFix/>
          </a:blip>
          <a:srcRect b="0" l="0" r="84463" t="0"/>
          <a:stretch/>
        </p:blipFill>
        <p:spPr>
          <a:xfrm>
            <a:off x="8145900" y="3425800"/>
            <a:ext cx="998100" cy="17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600" y="0"/>
            <a:ext cx="6244788" cy="50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9"/>
          <p:cNvPicPr preferRelativeResize="0"/>
          <p:nvPr/>
        </p:nvPicPr>
        <p:blipFill rotWithShape="1">
          <a:blip r:embed="rId4">
            <a:alphaModFix/>
          </a:blip>
          <a:srcRect b="0" l="0" r="84463" t="0"/>
          <a:stretch/>
        </p:blipFill>
        <p:spPr>
          <a:xfrm>
            <a:off x="8145900" y="3425800"/>
            <a:ext cx="998100" cy="17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How to find data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311700" y="766000"/>
            <a:ext cx="45651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Internal Data</a:t>
            </a:r>
            <a:endParaRPr b="1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Databases</a:t>
            </a:r>
            <a:endParaRPr b="0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 files</a:t>
            </a:r>
            <a:r>
              <a:rPr b="0" i="0" lang="en-GB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r>
              <a:rPr b="0" i="0" lang="en-GB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excel, csv, ...)</a:t>
            </a:r>
            <a:endParaRPr b="0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Others</a:t>
            </a:r>
            <a:r>
              <a:rPr b="0" i="0" lang="en-GB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(pdfs, im</a:t>
            </a: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0" i="0" lang="en-GB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ges , </a:t>
            </a:r>
            <a:r>
              <a:rPr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anything</a:t>
            </a:r>
            <a:r>
              <a:rPr b="0" i="0" lang="en-GB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!)</a:t>
            </a:r>
            <a:endParaRPr b="0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Open Data </a:t>
            </a:r>
            <a:r>
              <a:rPr b="1" i="0" lang="en-GB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Repository</a:t>
            </a:r>
            <a:endParaRPr b="1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b="0" i="0" lang="en-GB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UNdata</a:t>
            </a:r>
            <a:endParaRPr b="0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b="0" i="0" lang="en-GB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Open Data Inception</a:t>
            </a:r>
            <a:endParaRPr b="0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5">
            <a:alphaModFix/>
          </a:blip>
          <a:srcRect b="0" l="0" r="63974" t="0"/>
          <a:stretch/>
        </p:blipFill>
        <p:spPr>
          <a:xfrm>
            <a:off x="6829725" y="3402400"/>
            <a:ext cx="2314274" cy="17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5070463" y="789425"/>
            <a:ext cx="37974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Data Brokers</a:t>
            </a:r>
            <a:endParaRPr b="1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b="0" i="0" lang="en-GB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Experian</a:t>
            </a:r>
            <a:endParaRPr b="0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b="0" i="0" lang="en-GB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Acxiom</a:t>
            </a:r>
            <a:endParaRPr b="1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i="0" lang="en-GB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APIs </a:t>
            </a:r>
            <a:endParaRPr b="1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b="0" i="0" lang="en-GB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Yahoo finance</a:t>
            </a:r>
            <a:endParaRPr b="0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b="0" i="0" lang="en-GB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OpenWeather</a:t>
            </a:r>
            <a:endParaRPr b="1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1" i="0" lang="en-GB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Web Scraping</a:t>
            </a:r>
            <a:endParaRPr b="1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b="0" i="0" lang="en-GB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Scrapy</a:t>
            </a:r>
            <a:endParaRPr b="0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-"/>
            </a:pPr>
            <a:r>
              <a:rPr b="0" i="0" lang="en-GB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import.io</a:t>
            </a:r>
            <a:endParaRPr b="0" i="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702975" y="867475"/>
            <a:ext cx="7308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-"/>
            </a:pPr>
            <a:r>
              <a:rPr lang="en-GB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Newsletters: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DataMachina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ImportPython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DataScience Weekly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Python Weekly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-"/>
            </a:pPr>
            <a:r>
              <a:rPr lang="en-GB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Boards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reddit.com/r/datascience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reddit.com/r/machinelearning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DataTau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1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Note: Data Science Resources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702975" y="867475"/>
            <a:ext cx="7308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 Sweigart (2015),​ “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Automate the Boring Stuff with Python: Practical Programming for Total Beginners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Wes Mckinney (2017),​ “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Python for Data Analysis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Allen B. Downey (2014),​ “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Think Stats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Foster Provost &amp; Tom Fawcett (2013),​ “Data Science for Business”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Jake VanderPlas (2016),​ “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Python Data Science Handbook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Andreas C. Müller​ (2016),​ “ 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Introduction to Machine Learning with Python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Note: Recommended readings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/>
          <p:nvPr/>
        </p:nvSpPr>
        <p:spPr>
          <a:xfrm>
            <a:off x="54950" y="823175"/>
            <a:ext cx="3215700" cy="3215700"/>
          </a:xfrm>
          <a:prstGeom prst="ellipse">
            <a:avLst/>
          </a:prstGeom>
          <a:noFill/>
          <a:ln cap="flat" cmpd="sng" w="76200">
            <a:solidFill>
              <a:srgbClr val="E31F8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Note: OS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450" y="1452411"/>
            <a:ext cx="2443750" cy="22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5" y="1121265"/>
            <a:ext cx="2154774" cy="25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950" y="1415763"/>
            <a:ext cx="2030525" cy="20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/>
        </p:nvSpPr>
        <p:spPr>
          <a:xfrm>
            <a:off x="2562025" y="1698250"/>
            <a:ext cx="11970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Permanent Marker"/>
                <a:ea typeface="Permanent Marker"/>
                <a:cs typeface="Permanent Marker"/>
                <a:sym typeface="Permanent Marker"/>
              </a:rPr>
              <a:t>&gt;</a:t>
            </a:r>
            <a:endParaRPr sz="9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5102800" y="1698250"/>
            <a:ext cx="18243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Permanent Marker"/>
                <a:ea typeface="Permanent Marker"/>
                <a:cs typeface="Permanent Marker"/>
                <a:sym typeface="Permanent Marker"/>
              </a:rPr>
              <a:t>&gt;&gt;</a:t>
            </a:r>
            <a:endParaRPr sz="9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The Pydata Stack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4663" y="124550"/>
            <a:ext cx="64582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9401" l="26686" r="50595" t="69896"/>
          <a:stretch/>
        </p:blipFill>
        <p:spPr>
          <a:xfrm>
            <a:off x="719150" y="584300"/>
            <a:ext cx="1467125" cy="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6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14227" l="62367" r="26584" t="68886"/>
          <a:stretch/>
        </p:blipFill>
        <p:spPr>
          <a:xfrm>
            <a:off x="719151" y="1251675"/>
            <a:ext cx="713425" cy="8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>
            <a:hlinkClick r:id="rId6"/>
          </p:cNvPr>
          <p:cNvPicPr preferRelativeResize="0"/>
          <p:nvPr/>
        </p:nvPicPr>
        <p:blipFill rotWithShape="1">
          <a:blip r:embed="rId4">
            <a:alphaModFix/>
          </a:blip>
          <a:srcRect b="36339" l="24330" r="47916" t="51292"/>
          <a:stretch/>
        </p:blipFill>
        <p:spPr>
          <a:xfrm>
            <a:off x="779500" y="2065825"/>
            <a:ext cx="1792250" cy="5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>
            <a:hlinkClick r:id="rId7"/>
          </p:cNvPr>
          <p:cNvPicPr preferRelativeResize="0"/>
          <p:nvPr/>
        </p:nvPicPr>
        <p:blipFill rotWithShape="1">
          <a:blip r:embed="rId4">
            <a:alphaModFix/>
          </a:blip>
          <a:srcRect b="30095" l="367" r="77624" t="60390"/>
          <a:stretch/>
        </p:blipFill>
        <p:spPr>
          <a:xfrm>
            <a:off x="816825" y="2984975"/>
            <a:ext cx="1421225" cy="46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>
            <a:hlinkClick r:id="rId8"/>
          </p:cNvPr>
          <p:cNvPicPr preferRelativeResize="0"/>
          <p:nvPr/>
        </p:nvPicPr>
        <p:blipFill rotWithShape="1">
          <a:blip r:embed="rId4">
            <a:alphaModFix/>
          </a:blip>
          <a:srcRect b="81819" l="1617" r="59227" t="5812"/>
          <a:stretch/>
        </p:blipFill>
        <p:spPr>
          <a:xfrm>
            <a:off x="900175" y="3689825"/>
            <a:ext cx="2528825" cy="59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653375" y="630200"/>
            <a:ext cx="517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High performance data structure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3653375" y="1424200"/>
            <a:ext cx="517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Interactive Analysis environment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3653375" y="2192275"/>
            <a:ext cx="517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Tabular data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0" i="1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dataframes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 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3653375" y="2973325"/>
            <a:ext cx="517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Scientific computation packages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46"/>
          <p:cNvSpPr txBox="1"/>
          <p:nvPr>
            <p:ph idx="1" type="body"/>
          </p:nvPr>
        </p:nvSpPr>
        <p:spPr>
          <a:xfrm>
            <a:off x="3653375" y="3753050"/>
            <a:ext cx="517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Advanced statistical packages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3" name="Google Shape;303;p46"/>
          <p:cNvPicPr preferRelativeResize="0"/>
          <p:nvPr/>
        </p:nvPicPr>
        <p:blipFill rotWithShape="1">
          <a:blip r:embed="rId4">
            <a:alphaModFix/>
          </a:blip>
          <a:srcRect b="53648" l="4012" r="63393" t="31256"/>
          <a:stretch/>
        </p:blipFill>
        <p:spPr>
          <a:xfrm>
            <a:off x="719150" y="4253150"/>
            <a:ext cx="2105050" cy="7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653375" y="4438850"/>
            <a:ext cx="5178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in Python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Why do they call it </a:t>
            </a:r>
            <a:r>
              <a:rPr b="1" i="0" lang="en-GB" sz="30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Big Data when they me</a:t>
            </a:r>
            <a:r>
              <a:rPr b="1" lang="en-GB" sz="3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</a:t>
            </a:r>
            <a:r>
              <a:rPr b="1" i="0" lang="en-GB" sz="30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Data Science?</a:t>
            </a:r>
            <a:endParaRPr b="1" i="0" sz="30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50" y="1722825"/>
            <a:ext cx="182880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847625"/>
            <a:ext cx="3103884" cy="4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884" y="847625"/>
            <a:ext cx="3601715" cy="2942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Github (</a:t>
            </a:r>
            <a:r>
              <a:rPr b="0" i="0" lang="en-GB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example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nbviewer.js</a:t>
            </a: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Binder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Google Colab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7"/>
          <p:cNvSpPr txBox="1"/>
          <p:nvPr>
            <p:ph type="title"/>
          </p:nvPr>
        </p:nvSpPr>
        <p:spPr>
          <a:xfrm>
            <a:off x="391125" y="437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Note: How to visualize notebooks?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457200" y="2002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Show time!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 Science &gt;&gt; Big Data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50" y="1722825"/>
            <a:ext cx="182880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847625"/>
            <a:ext cx="3103884" cy="4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884" y="847625"/>
            <a:ext cx="3601715" cy="294257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601700" y="2290700"/>
            <a:ext cx="839700" cy="43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3800875" y="1666200"/>
            <a:ext cx="1412700" cy="43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 rot="1353831">
            <a:off x="6708283" y="2738035"/>
            <a:ext cx="1109424" cy="6926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7750350" y="2588125"/>
            <a:ext cx="472800" cy="333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7991675" y="1266275"/>
            <a:ext cx="839700" cy="76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6072825" y="1116500"/>
            <a:ext cx="472800" cy="333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475" y="1104925"/>
            <a:ext cx="4037495" cy="32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Then</a:t>
            </a:r>
            <a:r>
              <a:rPr b="1" i="0" lang="en-GB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, what is</a:t>
            </a: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b="1" i="0" lang="en-GB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 Science?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87" name="Google Shape;18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04825"/>
            <a:ext cx="4689676" cy="230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700" y="0"/>
            <a:ext cx="63373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 amt="63000"/>
          </a:blip>
          <a:srcRect b="0" l="0" r="0" t="0"/>
          <a:stretch/>
        </p:blipFill>
        <p:spPr>
          <a:xfrm>
            <a:off x="1403313" y="0"/>
            <a:ext cx="6337375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3"/>
          <p:cNvCxnSpPr/>
          <p:nvPr/>
        </p:nvCxnSpPr>
        <p:spPr>
          <a:xfrm>
            <a:off x="1229700" y="379150"/>
            <a:ext cx="0" cy="4528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9" name="Google Shape;199;p33"/>
          <p:cNvCxnSpPr/>
          <p:nvPr/>
        </p:nvCxnSpPr>
        <p:spPr>
          <a:xfrm>
            <a:off x="1241525" y="355500"/>
            <a:ext cx="6917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0" name="Google Shape;200;p33"/>
          <p:cNvCxnSpPr/>
          <p:nvPr/>
        </p:nvCxnSpPr>
        <p:spPr>
          <a:xfrm>
            <a:off x="8158650" y="414625"/>
            <a:ext cx="0" cy="450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1" name="Google Shape;201;p33"/>
          <p:cNvCxnSpPr/>
          <p:nvPr/>
        </p:nvCxnSpPr>
        <p:spPr>
          <a:xfrm>
            <a:off x="6657000" y="3512550"/>
            <a:ext cx="0" cy="1454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2" name="Google Shape;202;p33"/>
          <p:cNvSpPr txBox="1"/>
          <p:nvPr/>
        </p:nvSpPr>
        <p:spPr>
          <a:xfrm>
            <a:off x="1513500" y="1123350"/>
            <a:ext cx="65151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NO BIG DATA REQUIRED!!</a:t>
            </a:r>
            <a:endParaRPr b="0" i="0" sz="6000" u="none" cap="none" strike="noStrike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203" name="Google Shape;203;p33"/>
          <p:cNvCxnSpPr/>
          <p:nvPr/>
        </p:nvCxnSpPr>
        <p:spPr>
          <a:xfrm rot="10800000">
            <a:off x="6716050" y="4943275"/>
            <a:ext cx="1395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" name="Google Shape;204;p33"/>
          <p:cNvCxnSpPr/>
          <p:nvPr/>
        </p:nvCxnSpPr>
        <p:spPr>
          <a:xfrm rot="10800000">
            <a:off x="4954300" y="3536200"/>
            <a:ext cx="1655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5" name="Google Shape;205;p33"/>
          <p:cNvCxnSpPr/>
          <p:nvPr/>
        </p:nvCxnSpPr>
        <p:spPr>
          <a:xfrm>
            <a:off x="1265175" y="4943275"/>
            <a:ext cx="3689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6" name="Google Shape;206;p33"/>
          <p:cNvCxnSpPr/>
          <p:nvPr/>
        </p:nvCxnSpPr>
        <p:spPr>
          <a:xfrm>
            <a:off x="4907025" y="3595325"/>
            <a:ext cx="0" cy="1359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722" y="1447200"/>
            <a:ext cx="3167249" cy="211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9900" y="1177050"/>
            <a:ext cx="4882426" cy="27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Uses of</a:t>
            </a:r>
            <a:r>
              <a:rPr b="1" i="0" lang="en-GB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Data Science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Uses of Data Science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325" y="864888"/>
            <a:ext cx="3686275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9225" y="864900"/>
            <a:ext cx="30861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Science Process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